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3" r:id="rId5"/>
    <p:sldId id="274" r:id="rId6"/>
    <p:sldId id="268" r:id="rId7"/>
    <p:sldId id="275" r:id="rId8"/>
    <p:sldId id="279" r:id="rId9"/>
    <p:sldId id="280" r:id="rId10"/>
    <p:sldId id="276" r:id="rId11"/>
    <p:sldId id="281" r:id="rId12"/>
    <p:sldId id="282" r:id="rId13"/>
    <p:sldId id="277" r:id="rId14"/>
    <p:sldId id="283" r:id="rId15"/>
    <p:sldId id="284" r:id="rId16"/>
    <p:sldId id="285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C3DFF-2BB2-4053-A526-2490B792D5B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4B00-7718-497F-B6D6-488DEA9AF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7C99-9DA4-2190-F281-D7424031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3A0B-8E8B-5218-37E7-6B2AB2D0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B06-C4A0-A9D0-C982-B315520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E9825-C160-347B-8C93-84E97A71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6EAC-4EC0-F750-6BC1-42D10434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7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AF06-04D3-D321-5354-7DE99779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A5001-C7E2-591B-FA88-E7352AD9C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9CD-D8A7-CCDB-B00A-D018145D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90EB-80FC-12DB-5D9D-79FEE4DC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AAAF-CDD6-A3AF-94C2-05464EA2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861DA-534B-C3BB-478B-4DEFE7AB0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1B8A6-A62A-D8CF-03F1-CAFF8B10D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D4714-3680-89BB-8585-2A6D717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3F73-79D1-F9EE-F2BD-B0686E66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FCCC9-B4D3-012B-261B-902FCF24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6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8CC4-6400-853E-2712-BE131DEC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7947E-5317-4D15-62A2-FB8B6B8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7AF0C-166C-13D3-7A02-39766EF1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7959-CCB0-4417-1233-ABC7A4F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939D-CB65-9FC5-1D31-A5FFE19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6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4624-0A9A-DE58-6679-0A550E6F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4258-D289-0FD6-64C4-6BAC2C46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B524-8FD7-2BC9-160C-86877BDD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675C-93C7-5120-0824-03D2B709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3B65A-760A-EB46-BA32-1FACD6D6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3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CC3-F216-7508-54A3-C5ACCB51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8413-6872-FA40-04CC-DBC1669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F574-1EE7-D06E-4F94-BCCBA3BA5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77B23-4394-84C7-741B-46723ADF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3CECF-594F-E0FF-D3BA-2F6D44E0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DCC2-952E-710E-83A3-120F83BF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959A-1E60-88E3-12A6-E747F3AF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AC01-9DCF-BBB3-B089-27EB0369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2DD9-FC55-1A10-7C03-A0CDC698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B6F509-3153-28CA-1082-A5D223CE5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F6C0F-46FC-70E2-09B4-4153BE137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965E-096C-366A-466E-9F73248C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EE2D0-FBBA-AEA4-5EBF-DBEAFD92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73D0-4AC2-7B5E-454E-2AA13376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3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7EA-B6E2-A900-E569-F9AB7598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D3FB4-85A4-BC59-7B1C-1BF1B537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DB1A4-CA63-70FA-68F4-A93A1706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765C1-4F23-3E24-4A17-F898E50C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9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DB13B-7688-9805-F507-16226B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0AC75-7586-E065-B74E-23D8A9EF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2A63-4BE8-39E3-4CD1-985DACD7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C4BE-8DDC-1275-15E8-53F6F649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6C3D3-2F3E-074C-B3FE-940E08A0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CDC4C-9777-2EE7-FDAB-85AEEDD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E253-0208-0C22-0FEB-D8EB77EC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4F0C5-3E8D-97F9-675A-1B0A9525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B8DDF-B563-10EF-26FF-6BE4A4AB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94B5-74A6-AA70-5057-1B1D04E9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EB151-CBE9-67F0-6130-B13410F7BE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696A1-0A82-7521-2D2B-4984ADE50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5186-2F9E-078E-A122-BA42F044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6DD4-64A8-6261-D5E1-485F9CA2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1408-CD0E-68ED-060A-5EFD9168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0195E-FB59-672E-5BAF-9A232FD5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BBB7-754A-9617-4F0F-D13CE593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B265C-1285-27D1-6301-57675008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DA91B-C8F3-35E0-9C9F-67944859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70E4-1957-E67E-1A4E-05B0FD57E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B7D2-2C23-477A-B7E5-64419E75B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oerry.org/norbert/MarineElectricalPowerSystems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C01C-FF08-0435-57C1-318B51A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452" y="2272275"/>
            <a:ext cx="9841230" cy="2387600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Electrical Power System Architecture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Ship Electrical Distribution System Design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Revision of August 23, 2026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40AB-A565-F727-2337-20401632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0886"/>
            <a:ext cx="8654716" cy="1655762"/>
          </a:xfrm>
        </p:spPr>
        <p:txBody>
          <a:bodyPr/>
          <a:lstStyle/>
          <a:p>
            <a:r>
              <a:rPr lang="en-US" dirty="0"/>
              <a:t>Dr. Norbert Doerry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5E6F-B6B9-9C80-7F87-1F2167CEDE5C}"/>
              </a:ext>
            </a:extLst>
          </p:cNvPr>
          <p:cNvSpPr txBox="1"/>
          <p:nvPr/>
        </p:nvSpPr>
        <p:spPr>
          <a:xfrm>
            <a:off x="2706189" y="5505142"/>
            <a:ext cx="90111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http://doerry.org/norbert/MarineElectricalPowerSystems/index.htm</a:t>
            </a:r>
            <a:endParaRPr lang="en-US" dirty="0"/>
          </a:p>
          <a:p>
            <a:r>
              <a:rPr lang="en-US" dirty="0"/>
              <a:t>© 2026 by Norbert Doerry</a:t>
            </a:r>
            <a:br>
              <a:rPr lang="en-US" dirty="0"/>
            </a:br>
            <a:r>
              <a:rPr lang="en-US" dirty="0"/>
              <a:t>This work is licensed via: CC BY 4.0   (https://creativecommons.org/)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13044E-C0F4-BA34-07EE-457D3005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7359" y="5589416"/>
            <a:ext cx="766933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A2807-77D8-8DCF-8A1B-1B05995E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43" y="5589416"/>
            <a:ext cx="766933" cy="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407B1-1AC9-13DA-99D4-E501726B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D77A3-43FD-EFB4-4E6A-0E650C41D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5619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Differs from radial architecture</a:t>
            </a:r>
          </a:p>
          <a:p>
            <a:pPr lvl="1"/>
            <a:r>
              <a:rPr lang="en-US" dirty="0"/>
              <a:t>Not every switchboard need have an associated source</a:t>
            </a:r>
          </a:p>
          <a:p>
            <a:pPr lvl="1"/>
            <a:r>
              <a:rPr lang="en-US" dirty="0"/>
              <a:t>Switchboards connected in a ring such that power connectivity is maintained with all switchboards with the loss of an arbitrary bus-tie</a:t>
            </a:r>
          </a:p>
          <a:p>
            <a:r>
              <a:rPr lang="en-US" dirty="0"/>
              <a:t>Normally operated for parallel plant operation with all bus-ties closed.</a:t>
            </a:r>
          </a:p>
          <a:p>
            <a:pPr lvl="1"/>
            <a:r>
              <a:rPr lang="en-US" dirty="0"/>
              <a:t>Quick recovery of power to a switchboard in case of loss of an arbitrary bus-tie.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94D62-C58D-EA51-1515-A75959CC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0CF5A-B41E-6AE7-9835-5DBF3EB3F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3493E-1093-5C7F-3C6A-A6D20B8C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6E9259-3C98-7AB5-44A4-4F827F6D6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87" y="2175181"/>
            <a:ext cx="5177131" cy="25076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18904B-93B5-D59B-7760-2CA0481506DC}"/>
              </a:ext>
            </a:extLst>
          </p:cNvPr>
          <p:cNvSpPr txBox="1"/>
          <p:nvPr/>
        </p:nvSpPr>
        <p:spPr>
          <a:xfrm>
            <a:off x="7248379" y="4797980"/>
            <a:ext cx="32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voltage ac ring distribution</a:t>
            </a:r>
          </a:p>
        </p:txBody>
      </p:sp>
    </p:spTree>
    <p:extLst>
      <p:ext uri="{BB962C8B-B14F-4D97-AF65-F5344CB8AC3E}">
        <p14:creationId xmlns:p14="http://schemas.microsoft.com/office/powerpoint/2010/main" val="298976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9D063-5A88-C21E-F6C4-BA635ECB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Architecture (continued)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00A21-7FB0-177B-ABDE-378A7C3FB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E9193-6488-5509-BF18-F1B6B7F5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57638-7D55-4F1A-C84E-DCCFBE2A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71291F-434A-E51B-A1E5-D80AB6863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22" y="1549582"/>
            <a:ext cx="5628178" cy="48067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573B6D-9E84-5C70-565F-69854F41F2DD}"/>
              </a:ext>
            </a:extLst>
          </p:cNvPr>
          <p:cNvSpPr txBox="1"/>
          <p:nvPr/>
        </p:nvSpPr>
        <p:spPr>
          <a:xfrm>
            <a:off x="4358797" y="5701229"/>
            <a:ext cx="366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Medium voltage ac ring distribution</a:t>
            </a:r>
          </a:p>
        </p:txBody>
      </p:sp>
    </p:spTree>
    <p:extLst>
      <p:ext uri="{BB962C8B-B14F-4D97-AF65-F5344CB8AC3E}">
        <p14:creationId xmlns:p14="http://schemas.microsoft.com/office/powerpoint/2010/main" val="139164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8469E-8021-D9A5-12CF-7B840882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Architecture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E82EC-67A2-94F3-9F42-B89407BBE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Advantage</a:t>
            </a:r>
          </a:p>
          <a:p>
            <a:pPr lvl="1"/>
            <a:r>
              <a:rPr lang="en-US" dirty="0"/>
              <a:t>Improvement in reliability and survivability of the electrical power system.</a:t>
            </a:r>
          </a:p>
          <a:p>
            <a:pPr lvl="1"/>
            <a:r>
              <a:rPr lang="en-US" dirty="0"/>
              <a:t>Length of feeder cables to loads may be shorter than for radial architecture.</a:t>
            </a:r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Increased number of switchboards.</a:t>
            </a:r>
          </a:p>
          <a:p>
            <a:pPr lvl="1"/>
            <a:r>
              <a:rPr lang="en-US" dirty="0"/>
              <a:t>More complicated circuit protection for ring bus where power is not unidirectional.</a:t>
            </a:r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Ships with many, distributed, electric loads.</a:t>
            </a:r>
          </a:p>
          <a:p>
            <a:pPr lvl="1"/>
            <a:r>
              <a:rPr lang="en-US" dirty="0"/>
              <a:t>Also applicable to ships required to SOAL to be capable of safe return to port following a fire casualty or flooding of a single watertight compart.</a:t>
            </a:r>
          </a:p>
          <a:p>
            <a:pPr lvl="1"/>
            <a:r>
              <a:rPr lang="en-US" dirty="0"/>
              <a:t>Ring buses found on large cruise ships, naval warships, and large high-power offshore platforms.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DE2D8-5BD9-9A45-8D00-519EE1D54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C97CA-F07B-E5DC-A1EA-E760341F4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15ABC-87CA-93B1-99C1-857D2E97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6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E8182-4AE9-32C7-0812-68859869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Zonal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BD5A1-0A35-233B-942E-0D3AA5EA6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82751"/>
            <a:ext cx="5257800" cy="4794212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The ship is divided geographically into multiple zones. </a:t>
            </a:r>
          </a:p>
          <a:p>
            <a:r>
              <a:rPr lang="en-US" sz="1600" dirty="0"/>
              <a:t>The ring bus may be configured as a port and starboard bus. </a:t>
            </a:r>
          </a:p>
          <a:p>
            <a:pPr lvl="1"/>
            <a:r>
              <a:rPr lang="en-US" sz="1400" dirty="0"/>
              <a:t>Each bus is segmented by switchboards that provide power to load centers, possibly via a PCM. A zone is not required to have a switchboard; </a:t>
            </a:r>
          </a:p>
          <a:p>
            <a:pPr lvl="1"/>
            <a:r>
              <a:rPr lang="en-US" sz="1400" dirty="0"/>
              <a:t>a load center may be powered by switchboard in another zone. </a:t>
            </a:r>
          </a:p>
          <a:p>
            <a:r>
              <a:rPr lang="en-US" sz="1600" dirty="0"/>
              <a:t>Sources are typically, but not always, connected to a generator switchboard that may be configured to connect to either the port or starboard bus. </a:t>
            </a:r>
          </a:p>
          <a:p>
            <a:r>
              <a:rPr lang="en-US" sz="1600" dirty="0"/>
              <a:t>The port and starboard buses, if provided, may be interconnected in several places to enable parallel operation.</a:t>
            </a:r>
          </a:p>
          <a:p>
            <a:pPr lvl="1"/>
            <a:r>
              <a:rPr lang="en-US" sz="1400" dirty="0"/>
              <a:t> Typically, split plant operation is used such that the port and starboard buses operate independently. </a:t>
            </a:r>
          </a:p>
          <a:p>
            <a:r>
              <a:rPr lang="en-US" sz="1600" dirty="0"/>
              <a:t>All loads are powered by load centers or switchboards within the zone. Critical loads typically have a normal connection to a load center or switchboard powered from one bus (port or starboard), and an alternate connection to a load center or switchboard powered by the other bus. </a:t>
            </a:r>
          </a:p>
          <a:p>
            <a:r>
              <a:rPr lang="en-US" sz="1600" dirty="0"/>
              <a:t>The power system is designed to provide zonal survivability.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A2A47-CE3F-C807-D955-C4AD9C50C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25554-4995-CDEC-84E7-62111D20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1E20F-5100-9664-E24B-741DD405C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FD031A-BBCA-2C7D-07DE-9C63AB809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941" y="1829492"/>
            <a:ext cx="5830828" cy="3888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3193F0-83D7-6733-0115-E19805295AE0}"/>
              </a:ext>
            </a:extLst>
          </p:cNvPr>
          <p:cNvSpPr txBox="1"/>
          <p:nvPr/>
        </p:nvSpPr>
        <p:spPr>
          <a:xfrm>
            <a:off x="7425382" y="5807631"/>
            <a:ext cx="341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voltage ac zonal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3549199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7F7E2-43B8-7511-4B99-D7F5A668E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Zonal Architecture (continue)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9A7DF-67E1-60B6-B737-BA2B8C44F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1A47-7F7D-AF5A-101F-346BAA02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BE90C-A7A0-7009-633A-A7CFFD250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E8268-75B7-E511-CB18-37617339B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512" y="1571715"/>
            <a:ext cx="6353528" cy="42157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2CDD37-9890-18BC-08F7-8206AD544FE6}"/>
              </a:ext>
            </a:extLst>
          </p:cNvPr>
          <p:cNvSpPr txBox="1"/>
          <p:nvPr/>
        </p:nvSpPr>
        <p:spPr>
          <a:xfrm>
            <a:off x="4202396" y="5601619"/>
            <a:ext cx="3787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voltage ac zonal distribution with zonal emergency bus</a:t>
            </a:r>
          </a:p>
        </p:txBody>
      </p:sp>
    </p:spTree>
    <p:extLst>
      <p:ext uri="{BB962C8B-B14F-4D97-AF65-F5344CB8AC3E}">
        <p14:creationId xmlns:p14="http://schemas.microsoft.com/office/powerpoint/2010/main" val="2106634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12600-D852-4B62-DCA8-F747B151A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Zonal Architecture (continued)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4962C-922C-50FA-B9FF-F8F8C456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B39C6-9107-D4BC-4B66-F9C55BF24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3AFA-5F73-CBDB-9A05-C2224531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9ABE53-E452-5576-9D77-4472A25D3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1" y="2317650"/>
            <a:ext cx="5467949" cy="36464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47DE3A-1851-FE6A-1AB1-4DFF512AFE0A}"/>
              </a:ext>
            </a:extLst>
          </p:cNvPr>
          <p:cNvSpPr txBox="1"/>
          <p:nvPr/>
        </p:nvSpPr>
        <p:spPr>
          <a:xfrm>
            <a:off x="1138422" y="1690688"/>
            <a:ext cx="3825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Medium voltage ac zonal distribution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DFD94C-18FC-52FD-3C48-29E43AB653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60110"/>
            <a:ext cx="5635396" cy="37581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325974-2BDD-AE5B-9509-85E17A9336F3}"/>
              </a:ext>
            </a:extLst>
          </p:cNvPr>
          <p:cNvSpPr txBox="1"/>
          <p:nvPr/>
        </p:nvSpPr>
        <p:spPr>
          <a:xfrm>
            <a:off x="7228492" y="1436608"/>
            <a:ext cx="3825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Medium voltage ac zonal distribution</a:t>
            </a:r>
            <a:br>
              <a:rPr lang="en-US" dirty="0"/>
            </a:br>
            <a:r>
              <a:rPr lang="en-US" dirty="0"/>
              <a:t>with power electronic converters</a:t>
            </a:r>
          </a:p>
        </p:txBody>
      </p:sp>
    </p:spTree>
    <p:extLst>
      <p:ext uri="{BB962C8B-B14F-4D97-AF65-F5344CB8AC3E}">
        <p14:creationId xmlns:p14="http://schemas.microsoft.com/office/powerpoint/2010/main" val="4236398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24042-4CDA-769B-C44E-5CB84EAE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Zonal Architecture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2E321-9B1A-C2D6-B06A-DE9F6E4B3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961"/>
            <a:ext cx="10515600" cy="47504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For mission critical loads, normal and alternate feeder cables are typically shorter since they do not cross zone-boundaries. </a:t>
            </a:r>
          </a:p>
          <a:p>
            <a:pPr lvl="1"/>
            <a:r>
              <a:rPr lang="en-US" dirty="0"/>
              <a:t>Enables zonal survivability which can ensure a level of survivability by design rather than the traditional method of proposing a solution and then confirming (or not) survivability by analysis. </a:t>
            </a:r>
          </a:p>
          <a:p>
            <a:pPr lvl="1"/>
            <a:r>
              <a:rPr lang="en-US" dirty="0"/>
              <a:t>Simplifies operational awareness since unexpected behavior should be isolated to only the damaged zones. Undamaged zones should not experience a degradation of service to mission critical loads. </a:t>
            </a:r>
          </a:p>
          <a:p>
            <a:pPr lvl="1"/>
            <a:r>
              <a:rPr lang="en-US" dirty="0"/>
              <a:t>Prevents cascading faults due to misalignment of individual distributed system zone boundaries. </a:t>
            </a:r>
          </a:p>
          <a:p>
            <a:pPr lvl="1"/>
            <a:r>
              <a:rPr lang="en-US" dirty="0"/>
              <a:t>Enables zone designs to be re-used across ship design applications; for the most part, modifications to the electrical system are only required in the zones where modifications to other systems are made. </a:t>
            </a:r>
          </a:p>
          <a:p>
            <a:pPr lvl="1"/>
            <a:r>
              <a:rPr lang="en-US" dirty="0"/>
              <a:t>Enables designing power systems so that the power systems within a zone can be energized prior to the ship zone being integrated with the remainder of the ship; thereby reducing the amount of temporary services required for lighting, ventilation, and electric power. </a:t>
            </a:r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A possible increase in the total number of switchboards as compared to radial and ring bus architectures. </a:t>
            </a:r>
          </a:p>
          <a:p>
            <a:pPr lvl="1"/>
            <a:r>
              <a:rPr lang="en-US" dirty="0"/>
              <a:t>In common with ring buses, circuit protection for a zonal distribution system may require a more complicated design due to the lack of unidirectional power flow within the bus-ties. Typically, differential protection, or directional protection is employed instead of simple time vs fault current curves. </a:t>
            </a:r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Naval warships</a:t>
            </a:r>
          </a:p>
          <a:p>
            <a:pPr lvl="1"/>
            <a:r>
              <a:rPr lang="en-US" dirty="0"/>
              <a:t>Complex commercial ships</a:t>
            </a:r>
          </a:p>
          <a:p>
            <a:pPr lvl="1"/>
            <a:r>
              <a:rPr lang="en-US" dirty="0"/>
              <a:t>Ships required to accommodate safe return to port capabilities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064A6-C519-9921-F445-D1345EEEC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AD478-FC07-9BF4-898C-F7076284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336D4-3393-E8FE-CF3C-730478BB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9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3AB57-9C3A-115D-8F89-A716C99E4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BFBB3-A4E3-ADAC-5B48-9AC7C60DD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956" y="151770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IMO defines 3 classes of dynamic positioning; ABS has associated classification notations for these plus one additional:</a:t>
            </a:r>
          </a:p>
          <a:p>
            <a:pPr lvl="2"/>
            <a:r>
              <a:rPr lang="en-US" b="1" dirty="0"/>
              <a:t>DPS-0 </a:t>
            </a:r>
            <a:r>
              <a:rPr lang="en-US" dirty="0"/>
              <a:t>For vessels which are fitted with centralized manual position control and automatic heading control system to maintain the position and heading (Station Keeping) under the specified maximum environmental conditions. </a:t>
            </a:r>
          </a:p>
          <a:p>
            <a:pPr lvl="2"/>
            <a:r>
              <a:rPr lang="en-US" b="1" dirty="0"/>
              <a:t>DPS-1 </a:t>
            </a:r>
            <a:r>
              <a:rPr lang="en-US" dirty="0"/>
              <a:t>For vessels which are fitted with a dynamic positioning system which is capable of automatically maintaining the position and heading (Station Keeping) of the vessel under specified maximum environmental conditions having a manual position control system. </a:t>
            </a:r>
          </a:p>
          <a:p>
            <a:pPr lvl="2"/>
            <a:r>
              <a:rPr lang="en-US" b="1" dirty="0"/>
              <a:t>DPS-2 </a:t>
            </a:r>
            <a:r>
              <a:rPr lang="en-US" dirty="0"/>
              <a:t>For vessels which are fitted with a dynamic positioning system which is capable of automatically maintaining the position and heading (Station Keeping) of the vessel within a specified operating envelope under specified maximum environmental conditions during and following any single fault, excluding a loss of compartment or compartments. </a:t>
            </a:r>
          </a:p>
          <a:p>
            <a:pPr lvl="2"/>
            <a:r>
              <a:rPr lang="en-US" b="1" dirty="0"/>
              <a:t>DPS-3 </a:t>
            </a:r>
            <a:r>
              <a:rPr lang="en-US" dirty="0"/>
              <a:t>For vessels which are fitted with a dynamic positioning system which is capable of automatically maintaining the position and heading (Station Keeping) of the vessel within a specified operating envelope under specified maximum environmental conditions during and following any single fault, including complete loss of a compartment due to fire or flood.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69BCC-2ABD-4F9A-C61B-F66E1106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BF615-D556-1EB6-5871-512ADC5FF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8654F-A615-4CEF-D8A6-110986A3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6618F-BC79-87BA-CFF5-12F5F64EB2BD}"/>
              </a:ext>
            </a:extLst>
          </p:cNvPr>
          <p:cNvSpPr txBox="1"/>
          <p:nvPr/>
        </p:nvSpPr>
        <p:spPr>
          <a:xfrm>
            <a:off x="7181386" y="5514686"/>
            <a:ext cx="456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ABS Guide for Dynamic Positioning Systems 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CA08243E-5FBB-9FD7-EF08-2E10DDA21754}"/>
              </a:ext>
            </a:extLst>
          </p:cNvPr>
          <p:cNvSpPr/>
          <p:nvPr/>
        </p:nvSpPr>
        <p:spPr>
          <a:xfrm>
            <a:off x="851210" y="3551925"/>
            <a:ext cx="362820" cy="200205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84F7AEE4-E01D-FDCE-96A9-8C433CBA2361}"/>
              </a:ext>
            </a:extLst>
          </p:cNvPr>
          <p:cNvSpPr/>
          <p:nvPr/>
        </p:nvSpPr>
        <p:spPr>
          <a:xfrm>
            <a:off x="1902704" y="4622441"/>
            <a:ext cx="307096" cy="93153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E7F2B7-97C3-4F3F-2B40-E032C99AD5EE}"/>
              </a:ext>
            </a:extLst>
          </p:cNvPr>
          <p:cNvSpPr txBox="1"/>
          <p:nvPr/>
        </p:nvSpPr>
        <p:spPr>
          <a:xfrm rot="16200000">
            <a:off x="-232499" y="4229785"/>
            <a:ext cx="1436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Functional</a:t>
            </a:r>
          </a:p>
          <a:p>
            <a:pPr algn="ctr"/>
            <a:r>
              <a:rPr lang="en-US" dirty="0"/>
              <a:t>Redundancy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F67D62-0DEE-7063-823D-E49A8E9CDF6A}"/>
              </a:ext>
            </a:extLst>
          </p:cNvPr>
          <p:cNvSpPr txBox="1"/>
          <p:nvPr/>
        </p:nvSpPr>
        <p:spPr>
          <a:xfrm rot="16200000">
            <a:off x="947442" y="4765044"/>
            <a:ext cx="1264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Physical</a:t>
            </a:r>
          </a:p>
          <a:p>
            <a:pPr algn="ctr"/>
            <a:r>
              <a:rPr lang="en-US" dirty="0"/>
              <a:t>Separation</a:t>
            </a:r>
          </a:p>
        </p:txBody>
      </p:sp>
    </p:spTree>
    <p:extLst>
      <p:ext uri="{BB962C8B-B14F-4D97-AF65-F5344CB8AC3E}">
        <p14:creationId xmlns:p14="http://schemas.microsoft.com/office/powerpoint/2010/main" val="303713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E37A-1703-6FB9-2575-109AAB2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DB4A07-2102-4C2B-A526-8C77D69B2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22423"/>
              </p:ext>
            </p:extLst>
          </p:nvPr>
        </p:nvGraphicFramePr>
        <p:xfrm>
          <a:off x="914400" y="1690688"/>
          <a:ext cx="10439400" cy="2926080"/>
        </p:xfrm>
        <a:graphic>
          <a:graphicData uri="http://schemas.openxmlformats.org/drawingml/2006/table">
            <a:tbl>
              <a:tblPr/>
              <a:tblGrid>
                <a:gridCol w="7736305">
                  <a:extLst>
                    <a:ext uri="{9D8B030D-6E8A-4147-A177-3AD203B41FA5}">
                      <a16:colId xmlns:a16="http://schemas.microsoft.com/office/drawing/2014/main" val="136993684"/>
                    </a:ext>
                  </a:extLst>
                </a:gridCol>
                <a:gridCol w="2703095">
                  <a:extLst>
                    <a:ext uri="{9D8B030D-6E8A-4147-A177-3AD203B41FA5}">
                      <a16:colId xmlns:a16="http://schemas.microsoft.com/office/drawing/2014/main" val="352429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the principal features of radial, ring, and zonal architectures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6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are the advantages and disadvantages of each of the architectures?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66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 what applications is each appropriate</a:t>
                      </a:r>
                      <a:r>
                        <a:rPr lang="en-US" sz="2400" dirty="0"/>
                        <a:t>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77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does dynamic positioning influence electrical power system architecture</a:t>
                      </a:r>
                      <a:r>
                        <a:rPr lang="en-US" sz="2400" dirty="0"/>
                        <a:t>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842452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015D9-38E8-E847-C008-DB111097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3DD3884-9312-6666-2D66-9D808AD3D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A09397-2C28-EC61-6B7C-562B7458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0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F783D-F77E-A407-C4C7-29FF037E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2715C-1042-59F2-AB4F-E9857E2D2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87453" cy="4351338"/>
          </a:xfrm>
        </p:spPr>
        <p:txBody>
          <a:bodyPr>
            <a:normAutofit/>
          </a:bodyPr>
          <a:lstStyle/>
          <a:p>
            <a:r>
              <a:rPr lang="en-US" dirty="0"/>
              <a:t>Defines patterns for how elements of a system can connect and interact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52074-00FB-6897-380E-D301E483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36F180D-09B6-0DB5-50E0-E1B8EB69B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E1693D0-3E4C-6F08-F405-D248351D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 descr="A diagram of a power supply system&#10;&#10;AI-generated content may be incorrect.">
            <a:extLst>
              <a:ext uri="{FF2B5EF4-FFF2-40B4-BE49-F238E27FC236}">
                <a16:creationId xmlns:a16="http://schemas.microsoft.com/office/drawing/2014/main" id="{48271258-4A0E-1210-0E5E-9F7E8ACE1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210" y="1690688"/>
            <a:ext cx="4832123" cy="420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7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E3873-0B21-D931-AC2D-1411C479C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2C05D-7F47-1B6D-4655-8B8CC830F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power system architectural modules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60968-869B-DDD1-4BC5-12F42839D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566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Power Generation Module (PGM)</a:t>
            </a:r>
          </a:p>
          <a:p>
            <a:pPr lvl="1"/>
            <a:r>
              <a:rPr lang="en-US" dirty="0"/>
              <a:t>Converts fuel (or other source of energy) into electrical power.</a:t>
            </a:r>
          </a:p>
          <a:p>
            <a:pPr lvl="1"/>
            <a:r>
              <a:rPr lang="en-US" dirty="0"/>
              <a:t>Provides power to the PDM.</a:t>
            </a:r>
          </a:p>
          <a:p>
            <a:r>
              <a:rPr lang="en-US" dirty="0"/>
              <a:t>Power Distribution Module (PDM)</a:t>
            </a:r>
          </a:p>
          <a:p>
            <a:pPr lvl="1"/>
            <a:r>
              <a:rPr lang="en-US" dirty="0"/>
              <a:t>Provides power connectivity between other modules.</a:t>
            </a:r>
          </a:p>
          <a:p>
            <a:r>
              <a:rPr lang="en-US" dirty="0"/>
              <a:t>Power Conversion Module (PCM)</a:t>
            </a:r>
          </a:p>
          <a:p>
            <a:pPr lvl="1"/>
            <a:r>
              <a:rPr lang="en-US" dirty="0"/>
              <a:t>Converts electrical power of one type (interface standard) to another type.</a:t>
            </a:r>
          </a:p>
          <a:p>
            <a:r>
              <a:rPr lang="en-US" dirty="0"/>
              <a:t>Energy Storage Module (ESM)</a:t>
            </a:r>
          </a:p>
          <a:p>
            <a:pPr lvl="1"/>
            <a:r>
              <a:rPr lang="en-US" dirty="0"/>
              <a:t>Stores electrical energy (charges electrically and discharges electrically).</a:t>
            </a:r>
          </a:p>
          <a:p>
            <a:r>
              <a:rPr lang="en-US" dirty="0"/>
              <a:t>Platform Load Module (PLM)</a:t>
            </a:r>
          </a:p>
          <a:p>
            <a:pPr lvl="1"/>
            <a:r>
              <a:rPr lang="en-US" dirty="0"/>
              <a:t>User loads (can be called hotel loads or ship service loads).</a:t>
            </a:r>
          </a:p>
          <a:p>
            <a:r>
              <a:rPr lang="en-US" dirty="0"/>
              <a:t>Propulsion Motor Module (PMM)</a:t>
            </a:r>
          </a:p>
          <a:p>
            <a:pPr lvl="1"/>
            <a:r>
              <a:rPr lang="en-US" dirty="0"/>
              <a:t>Converts electrical power into mechanical power for propelling the ship.</a:t>
            </a:r>
          </a:p>
          <a:p>
            <a:r>
              <a:rPr lang="en-US" dirty="0"/>
              <a:t>Power Control Module (PCON)</a:t>
            </a:r>
          </a:p>
          <a:p>
            <a:pPr lvl="1"/>
            <a:r>
              <a:rPr lang="en-US" dirty="0"/>
              <a:t>Software (and possibly hardware) needed to successfully operate and maintain the electrical power system.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120CC-C79D-7AF5-17ED-78DE40B2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C4E50F-1DA6-59FE-36D4-AA0B7FA7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D7CB5B-D91B-403D-1751-0AFA0E53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1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8FBAC-74C4-E839-2CF8-6F53B516B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32FBE-C234-C4A2-027F-D56086181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Low, medium and high voltage are not universally defined to specific voltage levels.</a:t>
            </a:r>
          </a:p>
          <a:p>
            <a:pPr lvl="1"/>
            <a:r>
              <a:rPr lang="en-US" dirty="0"/>
              <a:t>Discipline specific definitions.</a:t>
            </a:r>
          </a:p>
          <a:p>
            <a:r>
              <a:rPr lang="en-US" dirty="0"/>
              <a:t>Low voltage</a:t>
            </a:r>
          </a:p>
          <a:p>
            <a:pPr lvl="1"/>
            <a:r>
              <a:rPr lang="en-US" dirty="0"/>
              <a:t>Up to 1,000 volts (either ac or dc).</a:t>
            </a:r>
          </a:p>
          <a:p>
            <a:pPr lvl="1"/>
            <a:r>
              <a:rPr lang="en-US" dirty="0"/>
              <a:t>Term “low voltage” may be defined differently depending on standard.</a:t>
            </a:r>
          </a:p>
          <a:p>
            <a:pPr lvl="2"/>
            <a:r>
              <a:rPr lang="en-US" dirty="0"/>
              <a:t>For example, many safety standards define low voltage as below ~40 volts.</a:t>
            </a:r>
          </a:p>
          <a:p>
            <a:r>
              <a:rPr lang="en-US" dirty="0"/>
              <a:t>Medium voltage (or high voltage)</a:t>
            </a:r>
          </a:p>
          <a:p>
            <a:pPr lvl="1"/>
            <a:r>
              <a:rPr lang="en-US" dirty="0"/>
              <a:t>1,000 volts (either ac or dc) to ~30,000 volts.</a:t>
            </a:r>
          </a:p>
          <a:p>
            <a:pPr lvl="1"/>
            <a:r>
              <a:rPr lang="en-US" dirty="0"/>
              <a:t>Virtually all shipboard electrical power systems below 15,000 volts.</a:t>
            </a:r>
          </a:p>
          <a:p>
            <a:pPr lvl="1"/>
            <a:r>
              <a:rPr lang="en-US" dirty="0"/>
              <a:t>Use of term “medium voltage” or “high voltage” inconsistent among standards.</a:t>
            </a:r>
          </a:p>
          <a:p>
            <a:r>
              <a:rPr lang="en-US" dirty="0"/>
              <a:t>1,000 may be considered either low voltage or medium (high) voltage depending on interface standard used.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5F517-2780-14F7-CD13-C3BD0ECCD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D085E-D877-8B98-F0BD-38DAA08F6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EC04-65C8-FC12-642A-CFC4D616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30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E39EB-849C-1289-134D-0797E5892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A.C. vs D.C. power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D8918-8B74-FFFB-D29C-345E3D842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A.C. power generation and distribution is most common</a:t>
            </a:r>
          </a:p>
          <a:p>
            <a:pPr lvl="1"/>
            <a:r>
              <a:rPr lang="en-US" dirty="0"/>
              <a:t>Most loads require low voltage </a:t>
            </a:r>
            <a:r>
              <a:rPr lang="en-US" dirty="0" err="1"/>
              <a:t>a.c.</a:t>
            </a:r>
            <a:r>
              <a:rPr lang="en-US" dirty="0"/>
              <a:t> power.</a:t>
            </a:r>
          </a:p>
          <a:p>
            <a:pPr lvl="1"/>
            <a:r>
              <a:rPr lang="en-US" dirty="0"/>
              <a:t>Transformers provide reliable voltage conversion; enabling medium voltage </a:t>
            </a:r>
            <a:r>
              <a:rPr lang="en-US" dirty="0" err="1"/>
              <a:t>a.c.</a:t>
            </a:r>
            <a:r>
              <a:rPr lang="en-US" dirty="0"/>
              <a:t> power generation and distribution.</a:t>
            </a:r>
          </a:p>
          <a:p>
            <a:r>
              <a:rPr lang="en-US" dirty="0"/>
              <a:t>Low voltage </a:t>
            </a:r>
            <a:r>
              <a:rPr lang="en-US" dirty="0" err="1"/>
              <a:t>d.c.</a:t>
            </a:r>
            <a:r>
              <a:rPr lang="en-US" dirty="0"/>
              <a:t> power generation and distribution becoming more prevalent</a:t>
            </a:r>
          </a:p>
          <a:p>
            <a:pPr lvl="1"/>
            <a:r>
              <a:rPr lang="en-US" dirty="0"/>
              <a:t>Enables more efficient operation of diesel generator sets.</a:t>
            </a:r>
          </a:p>
          <a:p>
            <a:pPr lvl="1"/>
            <a:r>
              <a:rPr lang="en-US" dirty="0"/>
              <a:t>Easier integration of energy storage.</a:t>
            </a:r>
          </a:p>
          <a:p>
            <a:pPr lvl="1"/>
            <a:r>
              <a:rPr lang="en-US" dirty="0"/>
              <a:t>Possible reduction in total power conversion steps.</a:t>
            </a:r>
          </a:p>
          <a:p>
            <a:r>
              <a:rPr lang="en-US" dirty="0"/>
              <a:t>Medium voltage </a:t>
            </a:r>
            <a:r>
              <a:rPr lang="en-US" dirty="0" err="1"/>
              <a:t>d.c.</a:t>
            </a:r>
            <a:r>
              <a:rPr lang="en-US" dirty="0"/>
              <a:t> power generation and distribution is technologically limited</a:t>
            </a:r>
          </a:p>
          <a:p>
            <a:pPr lvl="1"/>
            <a:r>
              <a:rPr lang="en-US" dirty="0"/>
              <a:t>Largely due to limitations in fault protection equipment.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FAB5B-42B5-3DBC-3E53-B3B288982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E26B5-3195-723A-90A5-46992EA1A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DF5E0-A263-9B01-A377-3C5FDAD1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4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3D02F-CBB7-21F3-7C07-F06B8FC5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Radial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BE895-9188-A9A1-DF10-CE3420B2F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43515" cy="43513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Every switchboard connects to a power source</a:t>
            </a:r>
          </a:p>
          <a:p>
            <a:r>
              <a:rPr lang="en-US" dirty="0"/>
              <a:t>Uni-directional power flow to loads</a:t>
            </a:r>
          </a:p>
          <a:p>
            <a:r>
              <a:rPr lang="en-US" dirty="0"/>
              <a:t>Critical loads use bus transfer device</a:t>
            </a:r>
          </a:p>
          <a:p>
            <a:pPr lvl="1"/>
            <a:r>
              <a:rPr lang="en-US" dirty="0"/>
              <a:t>ABT</a:t>
            </a:r>
          </a:p>
          <a:p>
            <a:pPr lvl="1"/>
            <a:r>
              <a:rPr lang="en-US" dirty="0"/>
              <a:t>MBT</a:t>
            </a:r>
          </a:p>
          <a:p>
            <a:pPr lvl="1"/>
            <a:r>
              <a:rPr lang="en-US" dirty="0"/>
              <a:t>SSABT</a:t>
            </a:r>
          </a:p>
          <a:p>
            <a:r>
              <a:rPr lang="en-US" dirty="0"/>
              <a:t>Loads may be anywhere on the ship</a:t>
            </a:r>
          </a:p>
          <a:p>
            <a:r>
              <a:rPr lang="en-US" dirty="0"/>
              <a:t>Emergency loads </a:t>
            </a:r>
          </a:p>
          <a:p>
            <a:pPr lvl="1"/>
            <a:r>
              <a:rPr lang="en-US" dirty="0"/>
              <a:t>Normally powered from a ship service switchboard</a:t>
            </a:r>
          </a:p>
          <a:p>
            <a:pPr lvl="1"/>
            <a:r>
              <a:rPr lang="en-US" dirty="0"/>
              <a:t>Alternate is the Emergency Generator (can only power emergency loads)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CD811-6D83-1EF9-69E2-E1462B70A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8E725-9A87-7E13-205B-D7D2BDEC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F135D-FAE2-3493-12B7-E0DB92E6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7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F5DDD6-C0CD-786B-47B8-7C07B24E0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715" y="1690688"/>
            <a:ext cx="7030065" cy="36480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DAD8FD-86AC-DC59-0253-EC238C7B5B7A}"/>
              </a:ext>
            </a:extLst>
          </p:cNvPr>
          <p:cNvSpPr txBox="1"/>
          <p:nvPr/>
        </p:nvSpPr>
        <p:spPr>
          <a:xfrm>
            <a:off x="6876695" y="5573176"/>
            <a:ext cx="346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voltage ac radial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390519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1736-D009-3935-015E-4810EC4B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Radial Architecture (continued)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A3121-2554-BBD4-A175-353A5DA2F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D55DF-F643-41A5-EC09-3FBAFA1F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D3440-EA73-D742-8D7C-26E8EF9C8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C75923-1BF5-3798-F858-5ADCAC80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0" y="1432393"/>
            <a:ext cx="5701390" cy="3331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F5A6A4-3157-A809-53EA-2E756B17B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876" y="1690688"/>
            <a:ext cx="5701389" cy="44490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C39E56-FF84-BF30-7857-344965EDBE57}"/>
              </a:ext>
            </a:extLst>
          </p:cNvPr>
          <p:cNvSpPr txBox="1"/>
          <p:nvPr/>
        </p:nvSpPr>
        <p:spPr>
          <a:xfrm>
            <a:off x="1390295" y="5006041"/>
            <a:ext cx="346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voltage dc radial distribution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26ECB9-7000-5C12-1FFD-2072D8CDD4D2}"/>
              </a:ext>
            </a:extLst>
          </p:cNvPr>
          <p:cNvSpPr txBox="1"/>
          <p:nvPr/>
        </p:nvSpPr>
        <p:spPr>
          <a:xfrm>
            <a:off x="7885991" y="5770401"/>
            <a:ext cx="3852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Medium voltage ac radial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2994396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F11C0-C8E5-1FA1-C05E-CD1A91FA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Radial Architecture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95C06-AAD6-4477-A83C-F47645B85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582"/>
            <a:ext cx="10515600" cy="480776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Simplicity</a:t>
            </a:r>
          </a:p>
          <a:p>
            <a:pPr lvl="1"/>
            <a:r>
              <a:rPr lang="en-US" dirty="0"/>
              <a:t>In many ships all ship service generator sets and switchboards in the same machinery space</a:t>
            </a:r>
          </a:p>
          <a:p>
            <a:pPr lvl="2"/>
            <a:r>
              <a:rPr lang="en-US" dirty="0"/>
              <a:t>Eases </a:t>
            </a:r>
            <a:r>
              <a:rPr lang="en-US" dirty="0" err="1"/>
              <a:t>watchstander</a:t>
            </a:r>
            <a:r>
              <a:rPr lang="en-US" dirty="0"/>
              <a:t> effort</a:t>
            </a:r>
          </a:p>
          <a:p>
            <a:pPr lvl="2"/>
            <a:r>
              <a:rPr lang="en-US" dirty="0"/>
              <a:t>Emergency generators separated</a:t>
            </a:r>
          </a:p>
          <a:p>
            <a:pPr lvl="1"/>
            <a:r>
              <a:rPr lang="en-US" dirty="0"/>
              <a:t>Basis for many regulations and class rules</a:t>
            </a:r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Long feeder cables; especially for critical loads with ABTs</a:t>
            </a:r>
          </a:p>
          <a:p>
            <a:pPr lvl="1"/>
            <a:r>
              <a:rPr lang="en-US" dirty="0"/>
              <a:t>If co-located, Both main switchboards may be susceptible to  common failure mode</a:t>
            </a:r>
          </a:p>
          <a:p>
            <a:pPr lvl="1"/>
            <a:r>
              <a:rPr lang="en-US" dirty="0"/>
              <a:t>Many loads may not be energized when maintenance is performed on a single switchboard</a:t>
            </a:r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Many commercial cargo ships, offshore platforms, and passenger ships</a:t>
            </a:r>
          </a:p>
          <a:p>
            <a:pPr lvl="1"/>
            <a:r>
              <a:rPr lang="en-US" dirty="0"/>
              <a:t>Naval auxiliaries</a:t>
            </a:r>
          </a:p>
          <a:p>
            <a:pPr lvl="1"/>
            <a:r>
              <a:rPr lang="en-US" dirty="0"/>
              <a:t>Small naval ships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117D3-EDCA-7DE6-54E0-6EC5C13A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7DFEE-6234-3246-596A-3D196E1C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DBACA-4A6B-228E-B059-619AD3D6F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270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4554</TotalTime>
  <Words>1799</Words>
  <Application>Microsoft Office PowerPoint</Application>
  <PresentationFormat>Widescreen</PresentationFormat>
  <Paragraphs>193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1_Office Theme</vt:lpstr>
      <vt:lpstr>Electrical Power System Architecture Ship Electrical Distribution System Design  Revision of August 23, 2026</vt:lpstr>
      <vt:lpstr>Essential Questions</vt:lpstr>
      <vt:lpstr>Architecture</vt:lpstr>
      <vt:lpstr>Electrical power system architectural modules</vt:lpstr>
      <vt:lpstr>Voltage levels</vt:lpstr>
      <vt:lpstr>A.C. vs D.C. power distribution</vt:lpstr>
      <vt:lpstr>Radial architecture</vt:lpstr>
      <vt:lpstr>Radial Architecture (continued)</vt:lpstr>
      <vt:lpstr>Radial Architecture (continued)</vt:lpstr>
      <vt:lpstr>Ring architecture</vt:lpstr>
      <vt:lpstr>Ring Architecture (continued)</vt:lpstr>
      <vt:lpstr>Ring Architecture (continued)</vt:lpstr>
      <vt:lpstr>Zonal architecture</vt:lpstr>
      <vt:lpstr>Zonal Architecture (continue)</vt:lpstr>
      <vt:lpstr>Zonal Architecture (continued)</vt:lpstr>
      <vt:lpstr>Zonal Architecture (continued)</vt:lpstr>
      <vt:lpstr>Dynamic positioning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Power System Architectures</dc:title>
  <dc:creator>Norbert Doerry</dc:creator>
  <cp:lastModifiedBy>Norbert Doerry</cp:lastModifiedBy>
  <cp:revision>58</cp:revision>
  <dcterms:created xsi:type="dcterms:W3CDTF">2025-04-03T12:58:23Z</dcterms:created>
  <dcterms:modified xsi:type="dcterms:W3CDTF">2026-08-24T00:05:09Z</dcterms:modified>
</cp:coreProperties>
</file>